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Fira Sans Extra Condensed Medium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Squada One"/>
      <p:regular r:id="rId41"/>
    </p:embeddedFont>
    <p:embeddedFont>
      <p:font typeface="Roboto Condensed Light"/>
      <p:regular r:id="rId42"/>
      <p:bold r:id="rId43"/>
      <p:italic r:id="rId44"/>
      <p:boldItalic r:id="rId45"/>
    </p:embeddedFont>
    <p:embeddedFont>
      <p:font typeface="Exo 2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PwW2Lq/wTQ5kCWE5KmHXuvHM9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SquadaOne-regular.fntdata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Exo2-regular.fntdata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xo2-italic.fntdata"/><Relationship Id="rId47" Type="http://schemas.openxmlformats.org/officeDocument/2006/relationships/font" Target="fonts/Exo2-bold.fntdata"/><Relationship Id="rId49" Type="http://schemas.openxmlformats.org/officeDocument/2006/relationships/font" Target="fonts/Exo2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FiraSansExtraCondensedMedium-regular.fntdata"/><Relationship Id="rId32" Type="http://schemas.openxmlformats.org/officeDocument/2006/relationships/slide" Target="slides/slide28.xml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RobotoCondensed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RobotoCondensed-italic.fntdata"/><Relationship Id="rId38" Type="http://schemas.openxmlformats.org/officeDocument/2006/relationships/font" Target="fonts/RobotoCondense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45cc4d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fb45cc4d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3f3ca5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063f3ca5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63f3ca5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063f3ca5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63f3ca5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063f3ca5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63f3ca5f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063f3ca5f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3e460f4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3e460f4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45cc4d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fb45cc4d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b4bb2ede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b4bb2ede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b4bb2ede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b4bb2ede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67c25c5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067c25c5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cd63bff72594b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cd63bff72594b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c13eafbe69c4d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2c13eafbe69c4d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1bcd13e55e40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6d91bcd13e55e40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dcd63bff72594b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dcd63bff72594b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dcd63bff72594b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dcd63bff72594b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b45cc4d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fb45cc4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4bb2ed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fb4bb2ed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4bb2ed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fb4bb2ed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64ea89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64ea89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2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52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5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65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65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49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53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8" name="Google Shape;78;p53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53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0" name="Google Shape;80;p53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53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2" name="Google Shape;82;p53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5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6" name="Google Shape;86;p5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5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" name="Google Shape;88;p5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5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" name="Google Shape;90;p5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" name="Google Shape;91;p5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2" name="Google Shape;92;p5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5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4" name="Google Shape;94;p5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5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5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57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57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57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57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60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60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60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60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" name="Google Shape;111;p60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60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60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60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4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47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4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4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4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47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4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4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7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47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47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47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7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67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6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4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4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54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54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0" name="Google Shape;50;p54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54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9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59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62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62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40.jpg"/><Relationship Id="rId6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hefoxell.github.io/SudokuSite/index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gif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io Lart, Anatole Gonnon, Axel Cochepin, et Jacques Remy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SUDOKU SOLVER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KAZUKAKI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1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b45cc4d26_0_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gfb45cc4d26_0_27"/>
          <p:cNvSpPr txBox="1"/>
          <p:nvPr>
            <p:ph idx="3" type="ctrTitle"/>
          </p:nvPr>
        </p:nvSpPr>
        <p:spPr>
          <a:xfrm>
            <a:off x="5680225" y="20446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DECOUPAGE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gfb45cc4d26_0_27"/>
          <p:cNvSpPr txBox="1"/>
          <p:nvPr>
            <p:ph idx="4" type="subTitle"/>
          </p:nvPr>
        </p:nvSpPr>
        <p:spPr>
          <a:xfrm>
            <a:off x="5907925" y="14816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Division par 9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Parcours image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Sauvegarde des 81 images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1" name="Google Shape;231;gfb45cc4d26_0_27"/>
          <p:cNvSpPr txBox="1"/>
          <p:nvPr>
            <p:ph idx="5" type="ctrTitle"/>
          </p:nvPr>
        </p:nvSpPr>
        <p:spPr>
          <a:xfrm>
            <a:off x="1008675" y="2799538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GRILLE ISOLE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" name="Google Shape;232;gfb45cc4d26_0_27"/>
          <p:cNvSpPr txBox="1"/>
          <p:nvPr>
            <p:ph idx="6" type="subTitle"/>
          </p:nvPr>
        </p:nvSpPr>
        <p:spPr>
          <a:xfrm>
            <a:off x="1236375" y="308530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Récupération grille traité et isolé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Avec les données de ses caractéristiques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3" name="Google Shape;233;gfb45cc4d26_0_27"/>
          <p:cNvCxnSpPr/>
          <p:nvPr/>
        </p:nvCxnSpPr>
        <p:spPr>
          <a:xfrm>
            <a:off x="4572000" y="2189500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4" name="Google Shape;234;gfb45cc4d26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062" y="1299050"/>
            <a:ext cx="1700821" cy="14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fb45cc4d26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688" y="2522221"/>
            <a:ext cx="2444676" cy="136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63f3ca5fa_0_22"/>
          <p:cNvSpPr txBox="1"/>
          <p:nvPr>
            <p:ph type="ctrTitle"/>
          </p:nvPr>
        </p:nvSpPr>
        <p:spPr>
          <a:xfrm flipH="1">
            <a:off x="2014452" y="1347050"/>
            <a:ext cx="6621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ROTATION AUTOMATIQUE</a:t>
            </a:r>
            <a:endParaRPr/>
          </a:p>
        </p:txBody>
      </p:sp>
      <p:sp>
        <p:nvSpPr>
          <p:cNvPr id="241" name="Google Shape;241;g1063f3ca5fa_0_22"/>
          <p:cNvSpPr txBox="1"/>
          <p:nvPr>
            <p:ph idx="2" type="title"/>
          </p:nvPr>
        </p:nvSpPr>
        <p:spPr>
          <a:xfrm flipH="1">
            <a:off x="56567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2" name="Google Shape;242;g1063f3ca5fa_0_2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1063f3ca5fa_0_22"/>
          <p:cNvSpPr txBox="1"/>
          <p:nvPr>
            <p:ph idx="1" type="subTitle"/>
          </p:nvPr>
        </p:nvSpPr>
        <p:spPr>
          <a:xfrm>
            <a:off x="3761176" y="2743000"/>
            <a:ext cx="4798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Mise en commun de la rotation manuelle avec la détection et la segmentation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3f3ca5fa_0_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ETAPES ROTATION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9" name="Google Shape;249;g1063f3ca5fa_0_0"/>
          <p:cNvSpPr txBox="1"/>
          <p:nvPr>
            <p:ph idx="3" type="ctrTitle"/>
          </p:nvPr>
        </p:nvSpPr>
        <p:spPr>
          <a:xfrm>
            <a:off x="5675613" y="4564638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DECOUPAGE CASES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" name="Google Shape;250;g1063f3ca5fa_0_0"/>
          <p:cNvSpPr txBox="1"/>
          <p:nvPr>
            <p:ph idx="5" type="ctrTitle"/>
          </p:nvPr>
        </p:nvSpPr>
        <p:spPr>
          <a:xfrm>
            <a:off x="5675613" y="2426888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GRILLE ISOLE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51" name="Google Shape;251;g1063f3ca5fa_0_0"/>
          <p:cNvCxnSpPr/>
          <p:nvPr/>
        </p:nvCxnSpPr>
        <p:spPr>
          <a:xfrm>
            <a:off x="4572000" y="2189500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g1063f3ca5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012" y="988725"/>
            <a:ext cx="1700821" cy="14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063f3ca5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063" y="3178246"/>
            <a:ext cx="2444676" cy="13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063f3ca5f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950" y="1373225"/>
            <a:ext cx="2537227" cy="10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063f3ca5f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675" y="3038063"/>
            <a:ext cx="1993763" cy="1495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g1063f3ca5fa_0_0"/>
          <p:cNvCxnSpPr/>
          <p:nvPr/>
        </p:nvCxnSpPr>
        <p:spPr>
          <a:xfrm>
            <a:off x="593275" y="2426900"/>
            <a:ext cx="11100" cy="58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g1063f3ca5fa_0_0"/>
          <p:cNvSpPr txBox="1"/>
          <p:nvPr>
            <p:ph idx="5" type="ctrTitle"/>
          </p:nvPr>
        </p:nvSpPr>
        <p:spPr>
          <a:xfrm>
            <a:off x="583663" y="2518738"/>
            <a:ext cx="3079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ROTATION AUTOMATIQUE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58" name="Google Shape;258;g1063f3ca5fa_0_0"/>
          <p:cNvCxnSpPr/>
          <p:nvPr/>
        </p:nvCxnSpPr>
        <p:spPr>
          <a:xfrm>
            <a:off x="3642750" y="2426900"/>
            <a:ext cx="11100" cy="58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3f3ca5fa_0_36"/>
          <p:cNvSpPr txBox="1"/>
          <p:nvPr>
            <p:ph type="ctrTitle"/>
          </p:nvPr>
        </p:nvSpPr>
        <p:spPr>
          <a:xfrm flipH="1">
            <a:off x="2014452" y="1347050"/>
            <a:ext cx="6621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PROGRAMME PRINCIPAL</a:t>
            </a:r>
            <a:endParaRPr/>
          </a:p>
        </p:txBody>
      </p:sp>
      <p:sp>
        <p:nvSpPr>
          <p:cNvPr id="264" name="Google Shape;264;g1063f3ca5fa_0_36"/>
          <p:cNvSpPr txBox="1"/>
          <p:nvPr>
            <p:ph idx="2" type="title"/>
          </p:nvPr>
        </p:nvSpPr>
        <p:spPr>
          <a:xfrm flipH="1">
            <a:off x="56567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5" name="Google Shape;265;g1063f3ca5fa_0_36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g1063f3ca5fa_0_36"/>
          <p:cNvSpPr txBox="1"/>
          <p:nvPr>
            <p:ph idx="1" type="subTitle"/>
          </p:nvPr>
        </p:nvSpPr>
        <p:spPr>
          <a:xfrm>
            <a:off x="3761176" y="2743000"/>
            <a:ext cx="4798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Création d'un programme exécutant les différentes étapes jusqu'à avoir la grille résolue affichée.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63f3ca5fa_0_44"/>
          <p:cNvSpPr txBox="1"/>
          <p:nvPr>
            <p:ph idx="5" type="ctrTitle"/>
          </p:nvPr>
        </p:nvSpPr>
        <p:spPr>
          <a:xfrm>
            <a:off x="2593056" y="3838575"/>
            <a:ext cx="39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PROGRAMME D’EXECUTION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2" name="Google Shape;272;g1063f3ca5fa_0_44"/>
          <p:cNvSpPr txBox="1"/>
          <p:nvPr>
            <p:ph idx="6" type="subTitle"/>
          </p:nvPr>
        </p:nvSpPr>
        <p:spPr>
          <a:xfrm>
            <a:off x="3462900" y="4173700"/>
            <a:ext cx="2218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Étapes permettant la résolution d'une grille de Sudoku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3" name="Google Shape;273;g1063f3ca5fa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438" y="519175"/>
            <a:ext cx="4261125" cy="331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3e460f410_0_0"/>
          <p:cNvSpPr txBox="1"/>
          <p:nvPr>
            <p:ph type="ctrTitle"/>
          </p:nvPr>
        </p:nvSpPr>
        <p:spPr>
          <a:xfrm flipH="1">
            <a:off x="2014452" y="1347050"/>
            <a:ext cx="6621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SITE INTERNET</a:t>
            </a:r>
            <a:endParaRPr/>
          </a:p>
        </p:txBody>
      </p:sp>
      <p:sp>
        <p:nvSpPr>
          <p:cNvPr id="279" name="Google Shape;279;g103e460f410_0_0"/>
          <p:cNvSpPr txBox="1"/>
          <p:nvPr>
            <p:ph idx="2" type="title"/>
          </p:nvPr>
        </p:nvSpPr>
        <p:spPr>
          <a:xfrm flipH="1">
            <a:off x="4251253" y="1035225"/>
            <a:ext cx="4384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BONUS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0" name="Google Shape;280;g103e460f410_0_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g103e460f410_0_0"/>
          <p:cNvSpPr txBox="1"/>
          <p:nvPr>
            <p:ph idx="1" type="subTitle"/>
          </p:nvPr>
        </p:nvSpPr>
        <p:spPr>
          <a:xfrm>
            <a:off x="3761176" y="2743000"/>
            <a:ext cx="4798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Création d'un site présentant le projet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https://thefoxell.github.io/SudokuSite/index.html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SOLVER AFFICHAGE</a:t>
            </a:r>
            <a:endParaRPr/>
          </a:p>
        </p:txBody>
      </p:sp>
      <p:sp>
        <p:nvSpPr>
          <p:cNvPr id="287" name="Google Shape;287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88" name="Google Shape;288;p16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Implémentation de l’algorithme de résolution d’un sudoku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Affichage grille résolue</a:t>
            </a:r>
            <a:endParaRPr/>
          </a:p>
        </p:txBody>
      </p:sp>
      <p:grpSp>
        <p:nvGrpSpPr>
          <p:cNvPr id="290" name="Google Shape;290;p16"/>
          <p:cNvGrpSpPr/>
          <p:nvPr/>
        </p:nvGrpSpPr>
        <p:grpSpPr>
          <a:xfrm>
            <a:off x="141643" y="110171"/>
            <a:ext cx="395755" cy="452872"/>
            <a:chOff x="-16401225" y="3683275"/>
            <a:chExt cx="267800" cy="306450"/>
          </a:xfrm>
        </p:grpSpPr>
        <p:sp>
          <p:nvSpPr>
            <p:cNvPr id="291" name="Google Shape;291;p16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fb45cc4d2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575" y="659900"/>
            <a:ext cx="2102850" cy="21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b45cc4d26_1_0"/>
          <p:cNvSpPr txBox="1"/>
          <p:nvPr>
            <p:ph idx="4294967295" type="ctrTitle"/>
          </p:nvPr>
        </p:nvSpPr>
        <p:spPr>
          <a:xfrm>
            <a:off x="3235200" y="2868802"/>
            <a:ext cx="2673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Backtracking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04" name="Google Shape;304;gfb45cc4d2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25" y="1533100"/>
            <a:ext cx="18288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fb45cc4d2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0775" y="1533100"/>
            <a:ext cx="18288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fb45cc4d26_1_0"/>
          <p:cNvSpPr txBox="1"/>
          <p:nvPr>
            <p:ph idx="4294967295" type="ctrTitle"/>
          </p:nvPr>
        </p:nvSpPr>
        <p:spPr>
          <a:xfrm>
            <a:off x="112025" y="515248"/>
            <a:ext cx="2673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Grille non resolut 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7" name="Google Shape;307;gfb45cc4d26_1_0"/>
          <p:cNvSpPr txBox="1"/>
          <p:nvPr>
            <p:ph idx="4294967295" type="ctrTitle"/>
          </p:nvPr>
        </p:nvSpPr>
        <p:spPr>
          <a:xfrm>
            <a:off x="6627025" y="541950"/>
            <a:ext cx="2052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Grille resolut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fb4bb2ede8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100" y="1207775"/>
            <a:ext cx="1948525" cy="27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fb4bb2ede8_2_9"/>
          <p:cNvSpPr txBox="1"/>
          <p:nvPr>
            <p:ph idx="4294967295" type="ctrTitle"/>
          </p:nvPr>
        </p:nvSpPr>
        <p:spPr>
          <a:xfrm>
            <a:off x="1359150" y="1061550"/>
            <a:ext cx="18567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0 1  1  1 0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1 0 0 0 1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0 0 0 0 1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0 0 0 1 0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0 0 1 0 0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0 1 0 0 0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1  1  1  1  1</a:t>
            </a:r>
            <a:endParaRPr b="1" i="0" sz="27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4" name="Google Shape;314;gfb4bb2ede8_2_9"/>
          <p:cNvSpPr/>
          <p:nvPr/>
        </p:nvSpPr>
        <p:spPr>
          <a:xfrm>
            <a:off x="4127025" y="2385138"/>
            <a:ext cx="8529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fb4bb2ede8_2_9"/>
          <p:cNvSpPr txBox="1"/>
          <p:nvPr>
            <p:ph idx="4294967295" type="ctrTitle"/>
          </p:nvPr>
        </p:nvSpPr>
        <p:spPr>
          <a:xfrm>
            <a:off x="2030250" y="527850"/>
            <a:ext cx="49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Dessin d’un nombre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fb4bb2ede8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050" y="887125"/>
            <a:ext cx="3669076" cy="36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fb4bb2ede8_2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375" y="1778437"/>
            <a:ext cx="1586625" cy="15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fb4bb2ede8_2_20"/>
          <p:cNvSpPr txBox="1"/>
          <p:nvPr>
            <p:ph idx="4294967295" type="ctrTitle"/>
          </p:nvPr>
        </p:nvSpPr>
        <p:spPr>
          <a:xfrm>
            <a:off x="2014525" y="353425"/>
            <a:ext cx="49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Dessin de la grille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SOMMAIRE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TRAITEMENT IMAGE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Io Lart</a:t>
            </a:r>
            <a:endParaRPr/>
          </a:p>
        </p:txBody>
      </p:sp>
      <p:sp>
        <p:nvSpPr>
          <p:cNvPr id="143" name="Google Shape;143;p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3"/>
          <p:cNvSpPr txBox="1"/>
          <p:nvPr>
            <p:ph idx="5" type="title"/>
          </p:nvPr>
        </p:nvSpPr>
        <p:spPr>
          <a:xfrm>
            <a:off x="2105406" y="26395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3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6" name="Google Shape;146;p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3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3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3"/>
          <p:cNvSpPr txBox="1"/>
          <p:nvPr>
            <p:ph idx="14" type="ctrTitle"/>
          </p:nvPr>
        </p:nvSpPr>
        <p:spPr>
          <a:xfrm>
            <a:off x="-514348" y="2293725"/>
            <a:ext cx="287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DETECTION DECOUPAGE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ROTATION </a:t>
            </a:r>
            <a:r>
              <a:rPr lang="en"/>
              <a:t>AUTOMATIQUE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PROGRAMME PRINCIPAL</a:t>
            </a:r>
            <a:endParaRPr/>
          </a:p>
        </p:txBody>
      </p:sp>
      <p:sp>
        <p:nvSpPr>
          <p:cNvPr id="152" name="Google Shape;152;p3"/>
          <p:cNvSpPr txBox="1"/>
          <p:nvPr>
            <p:ph idx="15" type="subTitle"/>
          </p:nvPr>
        </p:nvSpPr>
        <p:spPr>
          <a:xfrm>
            <a:off x="690446" y="27485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Axel Cochepin</a:t>
            </a:r>
            <a:endParaRPr/>
          </a:p>
        </p:txBody>
      </p:sp>
      <p:sp>
        <p:nvSpPr>
          <p:cNvPr id="153" name="Google Shape;153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AFFICHAGE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Anatole Gonnon</a:t>
            </a:r>
            <a:endParaRPr/>
          </a:p>
        </p:txBody>
      </p:sp>
      <p:sp>
        <p:nvSpPr>
          <p:cNvPr id="155" name="Google Shape;155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RESEAUX DE NEURONES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Jacques Remy</a:t>
            </a:r>
            <a:endParaRPr/>
          </a:p>
        </p:txBody>
      </p:sp>
      <p:sp>
        <p:nvSpPr>
          <p:cNvPr id="157" name="Google Shape;157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67c25c558_0_0"/>
          <p:cNvSpPr txBox="1"/>
          <p:nvPr>
            <p:ph idx="4294967295" type="ctrTitle"/>
          </p:nvPr>
        </p:nvSpPr>
        <p:spPr>
          <a:xfrm>
            <a:off x="2109000" y="353425"/>
            <a:ext cx="49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</a:pPr>
            <a:r>
              <a:rPr lang="en">
                <a:solidFill>
                  <a:schemeClr val="dk2"/>
                </a:solidFill>
              </a:rPr>
              <a:t>GUI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8" name="Google Shape;328;g1067c25c558_0_0"/>
          <p:cNvPicPr preferRelativeResize="0"/>
          <p:nvPr/>
        </p:nvPicPr>
        <p:blipFill rotWithShape="1">
          <a:blip r:embed="rId3">
            <a:alphaModFix/>
          </a:blip>
          <a:srcRect b="14141" l="10244" r="8836" t="15986"/>
          <a:stretch/>
        </p:blipFill>
        <p:spPr>
          <a:xfrm>
            <a:off x="5697800" y="1554900"/>
            <a:ext cx="2098000" cy="8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067c25c55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800" y="2732837"/>
            <a:ext cx="2098000" cy="8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067c25c55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350" y="1155575"/>
            <a:ext cx="3406200" cy="35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>
            <p:ph type="ctrTitle"/>
          </p:nvPr>
        </p:nvSpPr>
        <p:spPr>
          <a:xfrm flipH="1">
            <a:off x="888674" y="2193800"/>
            <a:ext cx="5954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RESEAU DE NEURONES</a:t>
            </a:r>
            <a:endParaRPr/>
          </a:p>
        </p:txBody>
      </p:sp>
      <p:sp>
        <p:nvSpPr>
          <p:cNvPr id="336" name="Google Shape;336;p19"/>
          <p:cNvSpPr txBox="1"/>
          <p:nvPr>
            <p:ph idx="2" type="title"/>
          </p:nvPr>
        </p:nvSpPr>
        <p:spPr>
          <a:xfrm flipH="1">
            <a:off x="8887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37" name="Google Shape;337;p19"/>
          <p:cNvCxnSpPr/>
          <p:nvPr/>
        </p:nvCxnSpPr>
        <p:spPr>
          <a:xfrm>
            <a:off x="7904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19"/>
          <p:cNvSpPr txBox="1"/>
          <p:nvPr>
            <p:ph idx="1" type="subTitle"/>
          </p:nvPr>
        </p:nvSpPr>
        <p:spPr>
          <a:xfrm>
            <a:off x="8887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Implémentation de la fonction XOR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dcd63bff72594b1_0"/>
          <p:cNvSpPr txBox="1"/>
          <p:nvPr>
            <p:ph type="ctrTitle"/>
          </p:nvPr>
        </p:nvSpPr>
        <p:spPr>
          <a:xfrm>
            <a:off x="6950975" y="2534853"/>
            <a:ext cx="17325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344" name="Google Shape;344;g3dcd63bff72594b1_0"/>
          <p:cNvSpPr txBox="1"/>
          <p:nvPr>
            <p:ph idx="2" type="ctrTitle"/>
          </p:nvPr>
        </p:nvSpPr>
        <p:spPr>
          <a:xfrm>
            <a:off x="1932100" y="352850"/>
            <a:ext cx="52143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 MNIST</a:t>
            </a:r>
            <a:endParaRPr/>
          </a:p>
        </p:txBody>
      </p:sp>
      <p:pic>
        <p:nvPicPr>
          <p:cNvPr id="345" name="Google Shape;345;g3dcd63bff72594b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05" y="1592958"/>
            <a:ext cx="3304076" cy="330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dcd63bff72594b1_0"/>
          <p:cNvSpPr/>
          <p:nvPr/>
        </p:nvSpPr>
        <p:spPr>
          <a:xfrm rot="-10000646">
            <a:off x="5832561" y="2543444"/>
            <a:ext cx="1115726" cy="154413"/>
          </a:xfrm>
          <a:prstGeom prst="rightArrow">
            <a:avLst>
              <a:gd fmla="val 45238" name="adj1"/>
              <a:gd fmla="val 1020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dcd63bff72594b1_0"/>
          <p:cNvSpPr txBox="1"/>
          <p:nvPr>
            <p:ph type="ctrTitle"/>
          </p:nvPr>
        </p:nvSpPr>
        <p:spPr>
          <a:xfrm>
            <a:off x="6700367" y="3688902"/>
            <a:ext cx="17325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348" name="Google Shape;348;g3dcd63bff72594b1_0"/>
          <p:cNvSpPr/>
          <p:nvPr/>
        </p:nvSpPr>
        <p:spPr>
          <a:xfrm rot="-10000646">
            <a:off x="5581963" y="3721882"/>
            <a:ext cx="1115726" cy="154413"/>
          </a:xfrm>
          <a:prstGeom prst="rightArrow">
            <a:avLst>
              <a:gd fmla="val 45238" name="adj1"/>
              <a:gd fmla="val 1020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c13eafbe69c4d0_0"/>
          <p:cNvSpPr txBox="1"/>
          <p:nvPr>
            <p:ph idx="1" type="subTitle"/>
          </p:nvPr>
        </p:nvSpPr>
        <p:spPr>
          <a:xfrm>
            <a:off x="3728094" y="4093675"/>
            <a:ext cx="5016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Fonctionnement du réseau de neurones de l’entrée vers la sortie (propagation avant)</a:t>
            </a:r>
            <a:endParaRPr/>
          </a:p>
        </p:txBody>
      </p:sp>
      <p:sp>
        <p:nvSpPr>
          <p:cNvPr id="354" name="Google Shape;354;g22c13eafbe69c4d0_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Forward propagation</a:t>
            </a:r>
            <a:endParaRPr/>
          </a:p>
        </p:txBody>
      </p:sp>
      <p:pic>
        <p:nvPicPr>
          <p:cNvPr id="355" name="Google Shape;355;g22c13eafbe69c4d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5175" y="1449581"/>
            <a:ext cx="4433025" cy="249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2c13eafbe69c4d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134" y="3149849"/>
            <a:ext cx="1945850" cy="7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2c13eafbe69c4d0_0"/>
          <p:cNvSpPr txBox="1"/>
          <p:nvPr>
            <p:ph idx="1" type="subTitle"/>
          </p:nvPr>
        </p:nvSpPr>
        <p:spPr>
          <a:xfrm>
            <a:off x="758050" y="4093675"/>
            <a:ext cx="19458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Fonction sigmoïde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d91bcd13e55e405_2"/>
          <p:cNvSpPr txBox="1"/>
          <p:nvPr>
            <p:ph idx="1" type="subTitle"/>
          </p:nvPr>
        </p:nvSpPr>
        <p:spPr>
          <a:xfrm>
            <a:off x="2203793" y="4344486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Fonctionnement du réseau de neurones de la sortie vers l’entrée (propagation arrière)</a:t>
            </a:r>
            <a:endParaRPr/>
          </a:p>
        </p:txBody>
      </p:sp>
      <p:sp>
        <p:nvSpPr>
          <p:cNvPr id="363" name="Google Shape;363;g6d91bcd13e55e405_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Backward propagation</a:t>
            </a:r>
            <a:endParaRPr/>
          </a:p>
        </p:txBody>
      </p:sp>
      <p:pic>
        <p:nvPicPr>
          <p:cNvPr id="364" name="Google Shape;364;g6d91bcd13e55e405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825" y="1707475"/>
            <a:ext cx="4426355" cy="2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dcd63bff72594b1_1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Entraînement et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3dcd63bff72594b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50" y="1695223"/>
            <a:ext cx="6400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dcd63bff72594b1_19"/>
          <p:cNvSpPr txBox="1"/>
          <p:nvPr>
            <p:ph idx="2" type="ctrTitle"/>
          </p:nvPr>
        </p:nvSpPr>
        <p:spPr>
          <a:xfrm>
            <a:off x="1964858" y="451248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des chiffres</a:t>
            </a:r>
            <a:endParaRPr/>
          </a:p>
        </p:txBody>
      </p:sp>
      <p:pic>
        <p:nvPicPr>
          <p:cNvPr id="376" name="Google Shape;376;g3dcd63bff72594b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85" y="1680384"/>
            <a:ext cx="5214300" cy="229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dcd63bff72594b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243" y="1680387"/>
            <a:ext cx="2404285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dcd63bff72594b1_19"/>
          <p:cNvSpPr txBox="1"/>
          <p:nvPr>
            <p:ph idx="1" type="subTitle"/>
          </p:nvPr>
        </p:nvSpPr>
        <p:spPr>
          <a:xfrm>
            <a:off x="839925" y="3974700"/>
            <a:ext cx="4185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du réseau de neurones sur les chiffres ci-dessus (fonctionne)</a:t>
            </a:r>
            <a:endParaRPr/>
          </a:p>
        </p:txBody>
      </p:sp>
      <p:sp>
        <p:nvSpPr>
          <p:cNvPr id="379" name="Google Shape;379;g3dcd63bff72594b1_19"/>
          <p:cNvSpPr txBox="1"/>
          <p:nvPr>
            <p:ph idx="1" type="subTitle"/>
          </p:nvPr>
        </p:nvSpPr>
        <p:spPr>
          <a:xfrm>
            <a:off x="6128300" y="3974700"/>
            <a:ext cx="2404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avec les chiffres du sudoku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(ne fonctionne pas)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5" name="Google Shape;385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86" name="Google Shape;386;p2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2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b45cc4d26_0_0"/>
          <p:cNvSpPr txBox="1"/>
          <p:nvPr>
            <p:ph type="ctrTitle"/>
          </p:nvPr>
        </p:nvSpPr>
        <p:spPr>
          <a:xfrm>
            <a:off x="2170950" y="1237650"/>
            <a:ext cx="48021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MERCI POUR VOTRE ÉCOUTE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3" name="Google Shape;163;p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4" name="Google Shape;164;p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Présentation du projet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TRAITEMENT IMAGE</a:t>
            </a:r>
            <a:endParaRPr/>
          </a:p>
        </p:txBody>
      </p:sp>
      <p:sp>
        <p:nvSpPr>
          <p:cNvPr id="171" name="Google Shape;171;p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Chargement d’une image et suppression des couleurs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Rotation manuelle de l’image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4bb2ede8_1_5"/>
          <p:cNvSpPr txBox="1"/>
          <p:nvPr>
            <p:ph type="ctrTitle"/>
          </p:nvPr>
        </p:nvSpPr>
        <p:spPr>
          <a:xfrm>
            <a:off x="2621100" y="270925"/>
            <a:ext cx="3901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Suppression des couleurs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9" name="Google Shape;179;gfb4bb2ede8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025" y="885025"/>
            <a:ext cx="6633958" cy="39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b4bb2ede8_1_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Rotation manuelle de l’image</a:t>
            </a:r>
            <a:endParaRPr/>
          </a:p>
        </p:txBody>
      </p:sp>
      <p:pic>
        <p:nvPicPr>
          <p:cNvPr id="185" name="Google Shape;185;gfb4bb2ede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088" y="1077825"/>
            <a:ext cx="6347829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4ea890d0_0_0"/>
          <p:cNvSpPr txBox="1"/>
          <p:nvPr>
            <p:ph type="ctrTitle"/>
          </p:nvPr>
        </p:nvSpPr>
        <p:spPr>
          <a:xfrm>
            <a:off x="2889150" y="270925"/>
            <a:ext cx="3365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Méthode otsu et bruit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1" name="Google Shape;191;g1064ea890d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025" y="885025"/>
            <a:ext cx="6633958" cy="3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064ea890d0_0_0"/>
          <p:cNvSpPr/>
          <p:nvPr/>
        </p:nvSpPr>
        <p:spPr>
          <a:xfrm>
            <a:off x="1276050" y="901063"/>
            <a:ext cx="6591900" cy="39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1064ea890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400" y="2913600"/>
            <a:ext cx="3078451" cy="19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064ea890d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400" y="961225"/>
            <a:ext cx="3078451" cy="19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type="ctrTitle"/>
          </p:nvPr>
        </p:nvSpPr>
        <p:spPr>
          <a:xfrm flipH="1">
            <a:off x="2014452" y="1347050"/>
            <a:ext cx="6621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DETECTION DECOUPAGE</a:t>
            </a:r>
            <a:endParaRPr/>
          </a:p>
        </p:txBody>
      </p:sp>
      <p:sp>
        <p:nvSpPr>
          <p:cNvPr id="200" name="Google Shape;200;p12"/>
          <p:cNvSpPr txBox="1"/>
          <p:nvPr>
            <p:ph idx="2" type="title"/>
          </p:nvPr>
        </p:nvSpPr>
        <p:spPr>
          <a:xfrm flipH="1">
            <a:off x="56567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03.1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1" name="Google Shape;201;p1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12"/>
          <p:cNvSpPr txBox="1"/>
          <p:nvPr>
            <p:ph idx="1" type="subTitle"/>
          </p:nvPr>
        </p:nvSpPr>
        <p:spPr>
          <a:xfrm>
            <a:off x="3761176" y="2743000"/>
            <a:ext cx="4798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Détection de la grille et de la position des cases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Découpage de l’image (sauvegarde de chaque case sous la forme d’une image)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DETECTION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8" name="Google Shape;208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IMAGE BINARISE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11"/>
          <p:cNvSpPr txBox="1"/>
          <p:nvPr>
            <p:ph idx="1" type="subTitle"/>
          </p:nvPr>
        </p:nvSpPr>
        <p:spPr>
          <a:xfrm>
            <a:off x="872450" y="29380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Récupération image binarisé, rotationné et relativement cadré sur la grille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0" name="Google Shape;210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DETECTION LIGNES COLONNES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11"/>
          <p:cNvSpPr txBox="1"/>
          <p:nvPr>
            <p:ph idx="4" type="subTitle"/>
          </p:nvPr>
        </p:nvSpPr>
        <p:spPr>
          <a:xfrm>
            <a:off x="3462900" y="17845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Détection lignes et colonnes :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Parcours pixel/pixel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Taille / 2.5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Histogrammes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2" name="Google Shape;212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ISOLATION GRILLE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Coordonnées coin haut gauche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Soustraction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Copie pixel/pixel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14" name="Google Shape;214;p11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1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6" name="Google Shape;216;p11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17" name="Google Shape;217;p1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38" y="1309325"/>
            <a:ext cx="1944327" cy="149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1713" y="3232213"/>
            <a:ext cx="2060587" cy="160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5187" y="1304225"/>
            <a:ext cx="1700821" cy="1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